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5143500" type="screen16x9"/>
  <p:notesSz cx="6858000" cy="9144000"/>
  <p:embeddedFontLst>
    <p:embeddedFont>
      <p:font typeface="Lato" panose="020F0502020204030203" pitchFamily="34" charset="0"/>
      <p:regular r:id="rId36"/>
      <p:bold r:id="rId37"/>
      <p:italic r:id="rId38"/>
      <p:boldItalic r:id="rId39"/>
    </p:embeddedFont>
    <p:embeddedFont>
      <p:font typeface="Raleway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abaeb098c9_5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abaeb098c9_5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abaaab2d0b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abaaab2d0b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abaaab2d0b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abaaab2d0b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abaeb098c9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abaeb098c9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abaeb098c9_4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abaeb098c9_4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abaeb098c9_5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abaeb098c9_5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abaeb098c9_5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abaeb098c9_5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abaeb098c9_5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abaeb098c9_5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abaeb098c9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abaeb098c9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abaeb098c9_4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abaeb098c9_4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abaaab2d0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abaaab2d0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abaaab2d0b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abaaab2d0b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abaaab2d0b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abaaab2d0b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abaaab2d0b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abaaab2d0b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abaaab2d0b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abaaab2d0b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abaaab2d0b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abaaab2d0b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abaaab2d0b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abaaab2d0b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abaaab2d0b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abaaab2d0b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abaaab2d0b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abaaab2d0b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abaaab2d0b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abaaab2d0b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51d9165c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51d9165c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abaeb098c9_5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abaeb098c9_5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abaaab2d0b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abaaab2d0b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abaaab2d0b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abaaab2d0b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abaaab2d0b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abaaab2d0b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46ee7dff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46ee7dff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abaeb098c9_5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abaeb098c9_5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abaeb098c9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abaeb098c9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abaeb098c9_5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abaeb098c9_5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abaeb098c9_5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abaeb098c9_5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abaeb098c9_5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abaeb098c9_5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2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15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Google Shape;34;p3" descr="Component Detail"/>
          <p:cNvPicPr preferRelativeResize="0"/>
          <p:nvPr/>
        </p:nvPicPr>
        <p:blipFill rotWithShape="1">
          <a:blip r:embed="rId2">
            <a:alphaModFix/>
          </a:blip>
          <a:srcRect b="25076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1" name="Google Shape;41;p3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/>
          <p:nvPr/>
        </p:nvSpPr>
        <p:spPr>
          <a:xfrm>
            <a:off x="6478500" y="4265550"/>
            <a:ext cx="2665500" cy="877800"/>
          </a:xfrm>
          <a:prstGeom prst="rect">
            <a:avLst/>
          </a:prstGeom>
          <a:solidFill>
            <a:srgbClr val="B5D2DB"/>
          </a:solidFill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0" y="488450"/>
            <a:ext cx="5527200" cy="944700"/>
          </a:xfrm>
          <a:prstGeom prst="rect">
            <a:avLst/>
          </a:prstGeom>
          <a:solidFill>
            <a:srgbClr val="B5D2DB"/>
          </a:solidFill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17"/>
          <p:cNvSpPr txBox="1">
            <a:spLocks noGrp="1"/>
          </p:cNvSpPr>
          <p:nvPr>
            <p:ph type="ctrTitle"/>
          </p:nvPr>
        </p:nvSpPr>
        <p:spPr>
          <a:xfrm>
            <a:off x="0" y="488450"/>
            <a:ext cx="6296100" cy="9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700"/>
              <a:t>LLM Guided Search-and-Rescue with Reinforcement Learning</a:t>
            </a:r>
            <a:endParaRPr sz="2700"/>
          </a:p>
        </p:txBody>
      </p:sp>
      <p:sp>
        <p:nvSpPr>
          <p:cNvPr id="138" name="Google Shape;138;p17"/>
          <p:cNvSpPr txBox="1">
            <a:spLocks noGrp="1"/>
          </p:cNvSpPr>
          <p:nvPr>
            <p:ph type="subTitle" idx="1"/>
          </p:nvPr>
        </p:nvSpPr>
        <p:spPr>
          <a:xfrm>
            <a:off x="6478500" y="4232100"/>
            <a:ext cx="2665500" cy="9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333333"/>
                </a:solidFill>
              </a:rPr>
              <a:t>By</a:t>
            </a:r>
            <a:endParaRPr sz="1400" b="1">
              <a:solidFill>
                <a:srgbClr val="333333"/>
              </a:solidFill>
            </a:endParaRPr>
          </a:p>
          <a:p>
            <a:pPr marL="0" lvl="0" indent="0" algn="ctr" rtl="0">
              <a:lnSpc>
                <a:spcPct val="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333333"/>
                </a:solidFill>
              </a:rPr>
              <a:t>Farhan Mohammed</a:t>
            </a:r>
            <a:endParaRPr sz="1400" b="1">
              <a:solidFill>
                <a:srgbClr val="333333"/>
              </a:solidFill>
            </a:endParaRPr>
          </a:p>
          <a:p>
            <a:pPr marL="0" lvl="0" indent="0" algn="ctr" rtl="0">
              <a:lnSpc>
                <a:spcPct val="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333333"/>
                </a:solidFill>
              </a:rPr>
              <a:t>Raisulhaq Mohammed Rizwan</a:t>
            </a:r>
            <a:endParaRPr sz="1400" b="1">
              <a:solidFill>
                <a:srgbClr val="333333"/>
              </a:solidFill>
            </a:endParaRPr>
          </a:p>
          <a:p>
            <a:pPr marL="0" lvl="0" indent="0" algn="ctr" rtl="0">
              <a:lnSpc>
                <a:spcPct val="1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 b="1">
                <a:solidFill>
                  <a:srgbClr val="333333"/>
                </a:solidFill>
              </a:rPr>
              <a:t> Muhammad Qasim</a:t>
            </a:r>
            <a:endParaRPr sz="1400" b="1">
              <a:solidFill>
                <a:srgbClr val="33333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>
            <a:spLocks noGrp="1"/>
          </p:cNvSpPr>
          <p:nvPr>
            <p:ph type="title"/>
          </p:nvPr>
        </p:nvSpPr>
        <p:spPr>
          <a:xfrm>
            <a:off x="727650" y="5886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Termination Conditions</a:t>
            </a:r>
            <a:endParaRPr/>
          </a:p>
        </p:txBody>
      </p:sp>
      <p:pic>
        <p:nvPicPr>
          <p:cNvPr id="195" name="Google Shape;1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0852" y="1648275"/>
            <a:ext cx="3063398" cy="9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0925" y="2893200"/>
            <a:ext cx="3063250" cy="9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8751" y="4138125"/>
            <a:ext cx="3947601" cy="58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6"/>
          <p:cNvSpPr txBox="1"/>
          <p:nvPr/>
        </p:nvSpPr>
        <p:spPr>
          <a:xfrm>
            <a:off x="1094950" y="1842413"/>
            <a:ext cx="33738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Mission Success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6"/>
          <p:cNvSpPr txBox="1"/>
          <p:nvPr/>
        </p:nvSpPr>
        <p:spPr>
          <a:xfrm>
            <a:off x="1094950" y="3096238"/>
            <a:ext cx="33738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Collision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" name="Google Shape;200;p26"/>
          <p:cNvSpPr txBox="1"/>
          <p:nvPr/>
        </p:nvSpPr>
        <p:spPr>
          <a:xfrm>
            <a:off x="1094950" y="4161550"/>
            <a:ext cx="33738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Timeout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55644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100">
                <a:solidFill>
                  <a:srgbClr val="000000"/>
                </a:solidFill>
              </a:rPr>
              <a:t>System Architecture</a:t>
            </a:r>
            <a:endParaRPr sz="4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100">
                <a:solidFill>
                  <a:srgbClr val="000000"/>
                </a:solidFill>
              </a:rPr>
              <a:t>and Methodologies</a:t>
            </a:r>
            <a:endParaRPr sz="41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07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8319"/>
            <a:ext cx="9144001" cy="439518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0"/>
          <p:cNvSpPr txBox="1"/>
          <p:nvPr/>
        </p:nvSpPr>
        <p:spPr>
          <a:xfrm>
            <a:off x="25" y="0"/>
            <a:ext cx="9144000" cy="748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2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Workflow: RL, LLM, and Drone Interaction</a:t>
            </a:r>
            <a:endParaRPr sz="3000" b="1">
              <a:solidFill>
                <a:schemeClr val="dk2"/>
              </a:solidFill>
              <a:highlight>
                <a:schemeClr val="lt1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 Generation Prompt</a:t>
            </a:r>
            <a:endParaRPr/>
          </a:p>
        </p:txBody>
      </p:sp>
      <p:pic>
        <p:nvPicPr>
          <p:cNvPr id="227" name="Google Shape;227;p31" title="Screenshot 2025-11-30 23070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6525" y="697713"/>
            <a:ext cx="4241692" cy="374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Waypoint Generation Prompt</a:t>
            </a:r>
            <a:endParaRPr/>
          </a:p>
        </p:txBody>
      </p:sp>
      <p:pic>
        <p:nvPicPr>
          <p:cNvPr id="233" name="Google Shape;23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2850" y="284562"/>
            <a:ext cx="3613826" cy="457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Stuck Resolution Prompt</a:t>
            </a:r>
            <a:endParaRPr/>
          </a:p>
        </p:txBody>
      </p:sp>
      <p:pic>
        <p:nvPicPr>
          <p:cNvPr id="239" name="Google Shape;23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545550"/>
            <a:ext cx="4516199" cy="20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 txBox="1"/>
          <p:nvPr/>
        </p:nvSpPr>
        <p:spPr>
          <a:xfrm>
            <a:off x="4892800" y="1414775"/>
            <a:ext cx="3956100" cy="360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Navigation Loop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DQN predicts actions from observations (36-ray LIDAR + waypoint distance/angle)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Execute discrete actions: hover, ±X, ±Y, ±Z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Camera captures frames for human detection (magenta color + shape validation)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Real-time visualization: LIDAR overlay, path trail, waypoint markers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3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Google Shape;245;p34"/>
          <p:cNvSpPr txBox="1"/>
          <p:nvPr/>
        </p:nvSpPr>
        <p:spPr>
          <a:xfrm>
            <a:off x="395825" y="1414775"/>
            <a:ext cx="3844200" cy="3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Initialization &amp; Planning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Load pre-trained DQN model + PyBullet GUI environment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Accept natural language mission story (e.g., "Emergency beacon north-east")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LLM extracts direction → calculates boundary target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Generate waypoint path with exploration pattern (LEFT → CENTER → RIGHT → CENTER)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900"/>
              </a:spcAft>
              <a:buNone/>
            </a:pPr>
            <a:endParaRPr sz="3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34"/>
          <p:cNvSpPr txBox="1">
            <a:spLocks noGrp="1"/>
          </p:cNvSpPr>
          <p:nvPr>
            <p:ph type="title"/>
          </p:nvPr>
        </p:nvSpPr>
        <p:spPr>
          <a:xfrm>
            <a:off x="395825" y="555425"/>
            <a:ext cx="6816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Execution Flow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 txBox="1"/>
          <p:nvPr/>
        </p:nvSpPr>
        <p:spPr>
          <a:xfrm>
            <a:off x="4855900" y="1414775"/>
            <a:ext cx="4144200" cy="344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Mission Success Criteria</a:t>
            </a:r>
            <a:endParaRPr sz="1600" b="1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Reach boundary target (&lt;2m threshold)</a:t>
            </a:r>
            <a:endParaRPr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Detect human (if required) → save snapshot + coordinates</a:t>
            </a:r>
            <a:endParaRPr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Complete all exploration waypoints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2" name="Google Shape;252;p35"/>
          <p:cNvSpPr txBox="1"/>
          <p:nvPr/>
        </p:nvSpPr>
        <p:spPr>
          <a:xfrm>
            <a:off x="497750" y="1414775"/>
            <a:ext cx="3709200" cy="3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Adaptive Decision Making</a:t>
            </a:r>
            <a:endParaRPr sz="1600" b="1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Stuck Detection: Monitor progress → consult LLM after 1000 steps</a:t>
            </a:r>
            <a:endParaRPr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LLM Intervention: Analyzes LIDAR + position → decides CONTINUE/SKIP/ABORT</a:t>
            </a:r>
            <a:endParaRPr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Dynamic Planning: Request new waypoint segments as needed</a:t>
            </a:r>
            <a:endParaRPr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35"/>
          <p:cNvSpPr txBox="1">
            <a:spLocks noGrp="1"/>
          </p:cNvSpPr>
          <p:nvPr>
            <p:ph type="title"/>
          </p:nvPr>
        </p:nvSpPr>
        <p:spPr>
          <a:xfrm>
            <a:off x="727650" y="5664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Intelligence and Mission Completion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subTitle" idx="4294967295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Problem Statement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Methodologies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Challenges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Results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Results and Analysis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>
            <a:spLocks noGrp="1"/>
          </p:cNvSpPr>
          <p:nvPr>
            <p:ph type="title"/>
          </p:nvPr>
        </p:nvSpPr>
        <p:spPr>
          <a:xfrm>
            <a:off x="727650" y="5775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Rewards vs Episode</a:t>
            </a:r>
            <a:endParaRPr/>
          </a:p>
        </p:txBody>
      </p:sp>
      <p:pic>
        <p:nvPicPr>
          <p:cNvPr id="5" name="Picture 4" descr="A graph showing a graph&#10;&#10;AI-generated content may be incorrect.">
            <a:extLst>
              <a:ext uri="{FF2B5EF4-FFF2-40B4-BE49-F238E27FC236}">
                <a16:creationId xmlns:a16="http://schemas.microsoft.com/office/drawing/2014/main" id="{721D2159-1226-FDFD-D01D-0DF4BFDFE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11" y="1427837"/>
            <a:ext cx="3976464" cy="2512262"/>
          </a:xfrm>
          <a:prstGeom prst="rect">
            <a:avLst/>
          </a:prstGeom>
        </p:spPr>
      </p:pic>
      <p:pic>
        <p:nvPicPr>
          <p:cNvPr id="7" name="Picture 6" descr="A graph of a graph&#10;&#10;AI-generated content may be incorrect.">
            <a:extLst>
              <a:ext uri="{FF2B5EF4-FFF2-40B4-BE49-F238E27FC236}">
                <a16:creationId xmlns:a16="http://schemas.microsoft.com/office/drawing/2014/main" id="{78469DBA-B190-7479-DDA6-6705176D4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727" y="1427837"/>
            <a:ext cx="4038527" cy="25490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E0092D-5134-7322-F235-F017A06CA80F}"/>
              </a:ext>
            </a:extLst>
          </p:cNvPr>
          <p:cNvSpPr txBox="1"/>
          <p:nvPr/>
        </p:nvSpPr>
        <p:spPr>
          <a:xfrm>
            <a:off x="1769363" y="4104259"/>
            <a:ext cx="1497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Rollout Reward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6A1F17-ADA1-C471-4B27-8D16767D6DB6}"/>
              </a:ext>
            </a:extLst>
          </p:cNvPr>
          <p:cNvSpPr txBox="1"/>
          <p:nvPr/>
        </p:nvSpPr>
        <p:spPr>
          <a:xfrm>
            <a:off x="6248398" y="4104258"/>
            <a:ext cx="1786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Evaluation Reward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>
            <a:spLocks noGrp="1"/>
          </p:cNvSpPr>
          <p:nvPr>
            <p:ph type="title"/>
          </p:nvPr>
        </p:nvSpPr>
        <p:spPr>
          <a:xfrm>
            <a:off x="727650" y="2678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Scalars per Step</a:t>
            </a:r>
            <a:endParaRPr/>
          </a:p>
        </p:txBody>
      </p:sp>
      <p:pic>
        <p:nvPicPr>
          <p:cNvPr id="3" name="Picture 2" descr="A graph showing a line&#10;&#10;AI-generated content may be incorrect.">
            <a:extLst>
              <a:ext uri="{FF2B5EF4-FFF2-40B4-BE49-F238E27FC236}">
                <a16:creationId xmlns:a16="http://schemas.microsoft.com/office/drawing/2014/main" id="{7746891D-35B0-EE55-558A-762CA4A90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21" y="1890733"/>
            <a:ext cx="3693167" cy="21385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B931AD-E308-4E91-BE09-A43A07CAD946}"/>
              </a:ext>
            </a:extLst>
          </p:cNvPr>
          <p:cNvSpPr txBox="1"/>
          <p:nvPr/>
        </p:nvSpPr>
        <p:spPr>
          <a:xfrm>
            <a:off x="1995347" y="4118605"/>
            <a:ext cx="484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FPS</a:t>
            </a:r>
            <a:endParaRPr lang="en-US" b="1" dirty="0"/>
          </a:p>
        </p:txBody>
      </p:sp>
      <p:pic>
        <p:nvPicPr>
          <p:cNvPr id="6" name="Picture 5" descr="A graph with a line&#10;&#10;AI-generated content may be incorrect.">
            <a:extLst>
              <a:ext uri="{FF2B5EF4-FFF2-40B4-BE49-F238E27FC236}">
                <a16:creationId xmlns:a16="http://schemas.microsoft.com/office/drawing/2014/main" id="{E8801833-0EAE-CA58-0E1F-CEC7820E4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050" y="1890733"/>
            <a:ext cx="3567300" cy="21108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22CB3E-7E2D-EDF3-D1B0-48721CBEC1B7}"/>
              </a:ext>
            </a:extLst>
          </p:cNvPr>
          <p:cNvSpPr txBox="1"/>
          <p:nvPr/>
        </p:nvSpPr>
        <p:spPr>
          <a:xfrm>
            <a:off x="6276811" y="4054447"/>
            <a:ext cx="1407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Exploration Rate</a:t>
            </a:r>
            <a:endParaRPr lang="en-US" b="1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>
            <a:spLocks noGrp="1"/>
          </p:cNvSpPr>
          <p:nvPr>
            <p:ph type="title"/>
          </p:nvPr>
        </p:nvSpPr>
        <p:spPr>
          <a:xfrm>
            <a:off x="727650" y="2678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Scalars per Step</a:t>
            </a:r>
            <a:endParaRPr/>
          </a:p>
        </p:txBody>
      </p:sp>
      <p:pic>
        <p:nvPicPr>
          <p:cNvPr id="3" name="Picture 2" descr="A graph showing a line&#10;&#10;AI-generated content may be incorrect.">
            <a:extLst>
              <a:ext uri="{FF2B5EF4-FFF2-40B4-BE49-F238E27FC236}">
                <a16:creationId xmlns:a16="http://schemas.microsoft.com/office/drawing/2014/main" id="{527AB1F1-B24A-BF65-F92E-4F44D85B4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50" y="1735886"/>
            <a:ext cx="3197711" cy="20332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B774AD-3698-53C4-5ABB-6CAE81698E4D}"/>
              </a:ext>
            </a:extLst>
          </p:cNvPr>
          <p:cNvSpPr txBox="1"/>
          <p:nvPr/>
        </p:nvSpPr>
        <p:spPr>
          <a:xfrm>
            <a:off x="1127954" y="3895491"/>
            <a:ext cx="2648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Rollout Episode length mean</a:t>
            </a:r>
          </a:p>
        </p:txBody>
      </p:sp>
      <p:pic>
        <p:nvPicPr>
          <p:cNvPr id="6" name="Picture 5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E1330766-6BD2-30CA-7859-6AA77C031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237" y="1615925"/>
            <a:ext cx="3408113" cy="21531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EC4D91-2B6B-D538-7A92-DEBB3500208D}"/>
              </a:ext>
            </a:extLst>
          </p:cNvPr>
          <p:cNvSpPr txBox="1"/>
          <p:nvPr/>
        </p:nvSpPr>
        <p:spPr>
          <a:xfrm>
            <a:off x="5705708" y="3895491"/>
            <a:ext cx="2401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Eval Episode length mean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>
            <a:spLocks noGrp="1"/>
          </p:cNvSpPr>
          <p:nvPr>
            <p:ph type="title"/>
          </p:nvPr>
        </p:nvSpPr>
        <p:spPr>
          <a:xfrm>
            <a:off x="727650" y="2678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Scalars per Step</a:t>
            </a:r>
            <a:endParaRPr/>
          </a:p>
        </p:txBody>
      </p:sp>
      <p:pic>
        <p:nvPicPr>
          <p:cNvPr id="3" name="Picture 2" descr="A graph showing a graph&#10;&#10;AI-generated content may be incorrect.">
            <a:extLst>
              <a:ext uri="{FF2B5EF4-FFF2-40B4-BE49-F238E27FC236}">
                <a16:creationId xmlns:a16="http://schemas.microsoft.com/office/drawing/2014/main" id="{9E6E90DF-911B-4EB4-5172-5A5567C35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21" y="1293097"/>
            <a:ext cx="7917366" cy="33601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A07AD9-9DEF-0FDA-1AEF-6D80A451A3CE}"/>
              </a:ext>
            </a:extLst>
          </p:cNvPr>
          <p:cNvSpPr txBox="1"/>
          <p:nvPr/>
        </p:nvSpPr>
        <p:spPr>
          <a:xfrm>
            <a:off x="3896174" y="4691009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Train/Loss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575" y="1637725"/>
            <a:ext cx="2789275" cy="278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9425" y="1637725"/>
            <a:ext cx="2687900" cy="268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8050" y="1637725"/>
            <a:ext cx="2687900" cy="268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1"/>
          <p:cNvSpPr txBox="1">
            <a:spLocks noGrp="1"/>
          </p:cNvSpPr>
          <p:nvPr>
            <p:ph type="title" idx="4294967295"/>
          </p:nvPr>
        </p:nvSpPr>
        <p:spPr>
          <a:xfrm>
            <a:off x="727800" y="5664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Trajectory Plots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 txBox="1">
            <a:spLocks noGrp="1"/>
          </p:cNvSpPr>
          <p:nvPr>
            <p:ph type="title"/>
          </p:nvPr>
        </p:nvSpPr>
        <p:spPr>
          <a:xfrm>
            <a:off x="727800" y="5664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Trajectory Plots</a:t>
            </a:r>
            <a:endParaRPr/>
          </a:p>
        </p:txBody>
      </p:sp>
      <p:pic>
        <p:nvPicPr>
          <p:cNvPr id="303" name="Google Shape;30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013" y="1280125"/>
            <a:ext cx="7251973" cy="371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3" title="llm_metric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300" y="1489798"/>
            <a:ext cx="4450499" cy="2668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3" title="search_rescue_metric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75" y="1432425"/>
            <a:ext cx="4436652" cy="2783274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3"/>
          <p:cNvSpPr txBox="1">
            <a:spLocks noGrp="1"/>
          </p:cNvSpPr>
          <p:nvPr>
            <p:ph type="title"/>
          </p:nvPr>
        </p:nvSpPr>
        <p:spPr>
          <a:xfrm>
            <a:off x="727650" y="5665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Metrics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425" y="1027462"/>
            <a:ext cx="3735025" cy="308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2424" y="1027462"/>
            <a:ext cx="3387826" cy="3088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4"/>
          <p:cNvSpPr txBox="1">
            <a:spLocks noGrp="1"/>
          </p:cNvSpPr>
          <p:nvPr>
            <p:ph type="title"/>
          </p:nvPr>
        </p:nvSpPr>
        <p:spPr>
          <a:xfrm>
            <a:off x="727650" y="278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550" y="1414650"/>
            <a:ext cx="3813850" cy="265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3503" y="1414662"/>
            <a:ext cx="3909535" cy="265182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5"/>
          <p:cNvSpPr txBox="1">
            <a:spLocks noGrp="1"/>
          </p:cNvSpPr>
          <p:nvPr>
            <p:ph type="title"/>
          </p:nvPr>
        </p:nvSpPr>
        <p:spPr>
          <a:xfrm>
            <a:off x="727650" y="4890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Drone Navigation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Introduction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50" name="Google Shape;150;p19"/>
          <p:cNvSpPr txBox="1">
            <a:spLocks noGrp="1"/>
          </p:cNvSpPr>
          <p:nvPr>
            <p:ph type="body" idx="2"/>
          </p:nvPr>
        </p:nvSpPr>
        <p:spPr>
          <a:xfrm>
            <a:off x="5521925" y="714600"/>
            <a:ext cx="3374400" cy="37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</a:rPr>
              <a:t>Motivation</a:t>
            </a:r>
            <a:endParaRPr sz="1600" b="1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SAR in urban environments: Sparse rewards, obstacles, inefficient exploration, e.g., 45% success in pure RL.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Our Innovation: LLM as high-level waypoint planner + DQN for low-level navigation (RGB, LiDAR, direction vector).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Impact: Reduces unnecessary search by 50%, outperforms baselines in PyBullet sims.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1" name="Google Shape;151;p19" title="Infographic - Comparing Pure RL and Our Approach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2575" y="0"/>
            <a:ext cx="19154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613" y="1415850"/>
            <a:ext cx="6318775" cy="3274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6"/>
          <p:cNvSpPr txBox="1">
            <a:spLocks noGrp="1"/>
          </p:cNvSpPr>
          <p:nvPr>
            <p:ph type="title" idx="4294967295"/>
          </p:nvPr>
        </p:nvSpPr>
        <p:spPr>
          <a:xfrm>
            <a:off x="727650" y="4890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Drone Navigation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225" y="1721750"/>
            <a:ext cx="3905725" cy="25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50" y="1850864"/>
            <a:ext cx="4242375" cy="227077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7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47"/>
          <p:cNvSpPr txBox="1">
            <a:spLocks noGrp="1"/>
          </p:cNvSpPr>
          <p:nvPr>
            <p:ph type="title" idx="4294967295"/>
          </p:nvPr>
        </p:nvSpPr>
        <p:spPr>
          <a:xfrm>
            <a:off x="727650" y="6303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LiDAR Scanning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9525" y="1480600"/>
            <a:ext cx="5962650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2188" y="2437150"/>
            <a:ext cx="4897325" cy="234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8"/>
          <p:cNvSpPr txBox="1">
            <a:spLocks noGrp="1"/>
          </p:cNvSpPr>
          <p:nvPr>
            <p:ph type="title" idx="4294967295"/>
          </p:nvPr>
        </p:nvSpPr>
        <p:spPr>
          <a:xfrm>
            <a:off x="727650" y="6414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 Success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9"/>
          <p:cNvSpPr txBox="1">
            <a:spLocks noGrp="1"/>
          </p:cNvSpPr>
          <p:nvPr>
            <p:ph type="body" idx="4294967295"/>
          </p:nvPr>
        </p:nvSpPr>
        <p:spPr>
          <a:xfrm>
            <a:off x="4517250" y="982200"/>
            <a:ext cx="4379100" cy="31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Key Insight: LLM hierarchies solve RL sparsity and waypoints make exploration 50% more efficient.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Technical Lessons: Prompt engineering &gt; model size for robotics; Multi-modal fusion needs careful normalization.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Broader Impact: Scalable to real UAVs (e.g., AirSim transfer); Ethical: Bias in LLM urban assumptions.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Future Work: Multi-agent SAR; Real-time hardware via ROS integration.</a:t>
            </a:r>
            <a:endParaRPr sz="1400"/>
          </a:p>
        </p:txBody>
      </p:sp>
      <p:sp>
        <p:nvSpPr>
          <p:cNvPr id="351" name="Google Shape;351;p49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What Have We Learnt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body" idx="1"/>
          </p:nvPr>
        </p:nvSpPr>
        <p:spPr>
          <a:xfrm>
            <a:off x="727650" y="2239325"/>
            <a:ext cx="7688700" cy="9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Task: Finite MDP for victim location in 3D urban sim (M = (S, A, P, R, γ, G)).</a:t>
            </a:r>
            <a:endParaRPr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Prerequisites: Python/DL knowledge; PyBullet for sim; Transfer learning via pre-trained LLM.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7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Project Overview &amp; Prerequisites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Formulation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>
            <a:spLocks noGrp="1"/>
          </p:cNvSpPr>
          <p:nvPr>
            <p:ph type="title"/>
          </p:nvPr>
        </p:nvSpPr>
        <p:spPr>
          <a:xfrm>
            <a:off x="729450" y="5886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Search-and-Rescue Task</a:t>
            </a:r>
            <a:endParaRPr/>
          </a:p>
        </p:txBody>
      </p:sp>
      <p:pic>
        <p:nvPicPr>
          <p:cNvPr id="168" name="Google Shape;1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038" y="1762900"/>
            <a:ext cx="8185927" cy="226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>
            <a:spLocks noGrp="1"/>
          </p:cNvSpPr>
          <p:nvPr>
            <p:ph type="title"/>
          </p:nvPr>
        </p:nvSpPr>
        <p:spPr>
          <a:xfrm>
            <a:off x="727650" y="5886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Space</a:t>
            </a:r>
            <a:endParaRPr/>
          </a:p>
        </p:txBody>
      </p:sp>
      <p:pic>
        <p:nvPicPr>
          <p:cNvPr id="174" name="Google Shape;17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950" y="1276200"/>
            <a:ext cx="8624100" cy="37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>
            <a:spLocks noGrp="1"/>
          </p:cNvSpPr>
          <p:nvPr>
            <p:ph type="title"/>
          </p:nvPr>
        </p:nvSpPr>
        <p:spPr>
          <a:xfrm>
            <a:off x="727650" y="5886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Action Space</a:t>
            </a:r>
            <a:endParaRPr/>
          </a:p>
        </p:txBody>
      </p:sp>
      <p:pic>
        <p:nvPicPr>
          <p:cNvPr id="180" name="Google Shape;18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8485" y="2035250"/>
            <a:ext cx="4681741" cy="59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3300" y="3058725"/>
            <a:ext cx="3505525" cy="87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4"/>
          <p:cNvSpPr txBox="1"/>
          <p:nvPr/>
        </p:nvSpPr>
        <p:spPr>
          <a:xfrm>
            <a:off x="513750" y="2067025"/>
            <a:ext cx="2975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Actions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24"/>
          <p:cNvSpPr txBox="1"/>
          <p:nvPr/>
        </p:nvSpPr>
        <p:spPr>
          <a:xfrm>
            <a:off x="895188" y="3270750"/>
            <a:ext cx="2975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Environment Transformation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>
            <a:spLocks noGrp="1"/>
          </p:cNvSpPr>
          <p:nvPr>
            <p:ph type="title"/>
          </p:nvPr>
        </p:nvSpPr>
        <p:spPr>
          <a:xfrm>
            <a:off x="729450" y="5996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Reward Function</a:t>
            </a:r>
            <a:endParaRPr/>
          </a:p>
        </p:txBody>
      </p:sp>
      <p:pic>
        <p:nvPicPr>
          <p:cNvPr id="189" name="Google Shape;1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20000"/>
            <a:ext cx="8839202" cy="3342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463</Words>
  <Application>Microsoft Office PowerPoint</Application>
  <PresentationFormat>On-screen Show (16:9)</PresentationFormat>
  <Paragraphs>86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Raleway</vt:lpstr>
      <vt:lpstr>Lato</vt:lpstr>
      <vt:lpstr>Arial</vt:lpstr>
      <vt:lpstr>Streamline</vt:lpstr>
      <vt:lpstr>LLM Guided Search-and-Rescue with Reinforcement Learning</vt:lpstr>
      <vt:lpstr>Outline</vt:lpstr>
      <vt:lpstr>Introduction</vt:lpstr>
      <vt:lpstr>Project Overview &amp; Prerequisites </vt:lpstr>
      <vt:lpstr>Problem Formulation</vt:lpstr>
      <vt:lpstr>Search-and-Rescue Task</vt:lpstr>
      <vt:lpstr>State Space</vt:lpstr>
      <vt:lpstr>Action Space</vt:lpstr>
      <vt:lpstr>Reward Function</vt:lpstr>
      <vt:lpstr>Termination Conditions</vt:lpstr>
      <vt:lpstr>System Architecture and Methodologies  </vt:lpstr>
      <vt:lpstr>PowerPoint Presentation</vt:lpstr>
      <vt:lpstr>PowerPoint Presentation</vt:lpstr>
      <vt:lpstr>PowerPoint Presentation</vt:lpstr>
      <vt:lpstr>Segment Generation Prompt</vt:lpstr>
      <vt:lpstr>Waypoint Generation Prompt</vt:lpstr>
      <vt:lpstr>Stuck Resolution Prompt</vt:lpstr>
      <vt:lpstr>System Execution Flow</vt:lpstr>
      <vt:lpstr>Intelligence and Mission Completion</vt:lpstr>
      <vt:lpstr>Results and Analysis    </vt:lpstr>
      <vt:lpstr>Rewards vs Episode</vt:lpstr>
      <vt:lpstr>Scalars per Step</vt:lpstr>
      <vt:lpstr>Scalars per Step</vt:lpstr>
      <vt:lpstr>Scalars per Step</vt:lpstr>
      <vt:lpstr>Trajectory Plots</vt:lpstr>
      <vt:lpstr>Trajectory Plots</vt:lpstr>
      <vt:lpstr>Evaluation Metrics</vt:lpstr>
      <vt:lpstr>Environment</vt:lpstr>
      <vt:lpstr>Drone Navigation</vt:lpstr>
      <vt:lpstr>Drone Navigation</vt:lpstr>
      <vt:lpstr>LiDAR Scanning</vt:lpstr>
      <vt:lpstr>Mission Success</vt:lpstr>
      <vt:lpstr>What Have We Learnt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Qasim, Muhammad</cp:lastModifiedBy>
  <cp:revision>1</cp:revision>
  <dcterms:modified xsi:type="dcterms:W3CDTF">2025-12-13T04:41:22Z</dcterms:modified>
</cp:coreProperties>
</file>